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7" r:id="rId3"/>
    <p:sldId id="288" r:id="rId4"/>
    <p:sldId id="307" r:id="rId5"/>
    <p:sldId id="302" r:id="rId6"/>
    <p:sldId id="308" r:id="rId7"/>
    <p:sldId id="310" r:id="rId8"/>
    <p:sldId id="306" r:id="rId9"/>
    <p:sldId id="312" r:id="rId10"/>
    <p:sldId id="29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호 유" initials="진유" lastIdx="1" clrIdx="0">
    <p:extLst>
      <p:ext uri="{19B8F6BF-5375-455C-9EA6-DF929625EA0E}">
        <p15:presenceInfo xmlns:p15="http://schemas.microsoft.com/office/powerpoint/2012/main" userId="18da291156345b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2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2C8FC-3292-4C88-9F58-FB6F6AF4728D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1AC08-2984-441C-BADF-D69AFC165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79B5-0B16-4E09-817B-37F1AC2FDC1E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11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0F3-5EB3-4489-9618-EBAA00742323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3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7F5B7-498C-46E4-B0C9-90D242FCAB41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23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0F5F7-AE8F-4047-AA83-382771B29380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14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F643-3667-4CEC-922F-E94BF423F586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95E8-AADA-47CA-A1DF-FC5D9A49E55D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72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98EF-3213-4BCB-839A-2BFCE2A1D9EC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4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EF40-6A3B-4FCE-ACCA-91488F3D2398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5F4E-3E56-444C-808E-4D5AD0700CFF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6007-D0EB-49EE-81A4-70B9614E66A9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0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5C99-B6A8-40F0-8448-C1D29C82EB38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7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17DF6-0CEC-43D0-A57B-D077D4396E0B}" type="datetime1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35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1521"/>
          </a:xfrm>
          <a:prstGeom prst="rect">
            <a:avLst/>
          </a:prstGeom>
        </p:spPr>
      </p:pic>
      <p:sp>
        <p:nvSpPr>
          <p:cNvPr id="8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2254137" y="1973244"/>
            <a:ext cx="7683723" cy="76944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 latinLnBrk="0"/>
            <a:r>
              <a:rPr lang="ko-KR" altLang="en-US" sz="5000" b="1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최적화기법특론</a:t>
            </a:r>
            <a:endParaRPr lang="en-US" altLang="ko-KR" sz="50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3423877" y="6457890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2024254019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유진호</a:t>
            </a:r>
            <a:endParaRPr lang="en-US" altLang="ko-KR" sz="2000" b="1" kern="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2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864444" y="2820550"/>
            <a:ext cx="6130031" cy="132343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6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-1331883" y="3347427"/>
            <a:ext cx="5797077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-22861" y="471748"/>
            <a:ext cx="1566659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순서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19" y="6095591"/>
            <a:ext cx="1941973" cy="892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4841" y="520473"/>
            <a:ext cx="406811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200" b="1" dirty="0">
                <a:latin typeface="+mj-lt"/>
              </a:rPr>
              <a:t>도입부</a:t>
            </a: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>
                <a:latin typeface="+mj-lt"/>
              </a:rPr>
              <a:t>코드 설명</a:t>
            </a: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>
                <a:latin typeface="+mj-lt"/>
              </a:rPr>
              <a:t>실행결과</a:t>
            </a: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89520" y="6355738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0" y="47025"/>
            <a:ext cx="3550023" cy="4770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1F1A57-AE5F-0817-65E8-CEC2D607AF18}"/>
              </a:ext>
            </a:extLst>
          </p:cNvPr>
          <p:cNvSpPr txBox="1"/>
          <p:nvPr/>
        </p:nvSpPr>
        <p:spPr>
          <a:xfrm>
            <a:off x="578849" y="737777"/>
            <a:ext cx="45233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RRT* (Rapidly-exploring Random Tree Star)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RRT</a:t>
            </a:r>
            <a:r>
              <a:rPr lang="ko-KR" altLang="en-US" sz="1400" dirty="0">
                <a:latin typeface="Söhne"/>
              </a:rPr>
              <a:t>는 무작위로 확장되는 트리 구조를 사용하여 넓은 탐색 공간에서 경로를 찾습니다</a:t>
            </a:r>
            <a:r>
              <a:rPr lang="en-US" altLang="ko-KR" sz="1400" dirty="0">
                <a:latin typeface="Söhne"/>
              </a:rPr>
              <a:t>. </a:t>
            </a:r>
            <a:r>
              <a:rPr lang="ko-KR" altLang="en-US" sz="1400" dirty="0">
                <a:latin typeface="Söhne"/>
              </a:rPr>
              <a:t>기본 </a:t>
            </a:r>
            <a:r>
              <a:rPr lang="en-US" altLang="ko-KR" sz="1400" dirty="0">
                <a:latin typeface="Söhne"/>
              </a:rPr>
              <a:t>RRT</a:t>
            </a:r>
            <a:r>
              <a:rPr lang="ko-KR" altLang="en-US" sz="1400" dirty="0">
                <a:latin typeface="Söhne"/>
              </a:rPr>
              <a:t>의 단점은 최적 경로를 찾기 어렵다는 점인데</a:t>
            </a:r>
            <a:r>
              <a:rPr lang="en-US" altLang="ko-KR" sz="1400" dirty="0">
                <a:latin typeface="Söhne"/>
              </a:rPr>
              <a:t>, RRT</a:t>
            </a:r>
            <a:r>
              <a:rPr lang="ko-KR" altLang="en-US" sz="1400" dirty="0">
                <a:latin typeface="Söhne"/>
              </a:rPr>
              <a:t>는 트리를 확장하면서 경로를 지속적으로 개선하여 보다 짧고 효율적인 경로를 찾습니다</a:t>
            </a:r>
            <a:r>
              <a:rPr lang="en-US" altLang="ko-KR" sz="1400" dirty="0">
                <a:latin typeface="Söhne"/>
              </a:rPr>
              <a:t>.</a:t>
            </a:r>
            <a:br>
              <a:rPr lang="en-US" altLang="ko-KR" sz="1400" dirty="0">
                <a:latin typeface="Söhne"/>
              </a:rPr>
            </a:b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RRT</a:t>
            </a:r>
            <a:r>
              <a:rPr lang="ko-KR" altLang="en-US" sz="1400" dirty="0">
                <a:latin typeface="Söhne"/>
              </a:rPr>
              <a:t>와 </a:t>
            </a:r>
            <a:r>
              <a:rPr lang="en-US" altLang="ko-KR" sz="1400" dirty="0">
                <a:latin typeface="Söhne"/>
              </a:rPr>
              <a:t>RRT*</a:t>
            </a:r>
            <a:r>
              <a:rPr lang="ko-KR" altLang="en-US" sz="1400" dirty="0">
                <a:latin typeface="Söhne"/>
              </a:rPr>
              <a:t>의 차이점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- </a:t>
            </a:r>
            <a:r>
              <a:rPr lang="ko-KR" altLang="en-US" sz="1400" dirty="0">
                <a:latin typeface="Söhne"/>
              </a:rPr>
              <a:t>부모 노드의 재선정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- </a:t>
            </a:r>
            <a:r>
              <a:rPr lang="ko-KR" altLang="en-US" sz="1400" dirty="0">
                <a:latin typeface="Söhne"/>
              </a:rPr>
              <a:t>트리의 재구성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16178-55A5-FCF5-9D87-814BED7EDAE3}"/>
              </a:ext>
            </a:extLst>
          </p:cNvPr>
          <p:cNvSpPr txBox="1"/>
          <p:nvPr/>
        </p:nvSpPr>
        <p:spPr>
          <a:xfrm>
            <a:off x="5929460" y="737777"/>
            <a:ext cx="452333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A* (A-Star)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A* </a:t>
            </a:r>
            <a:r>
              <a:rPr lang="ko-KR" altLang="en-US" sz="1400" dirty="0">
                <a:latin typeface="Söhne"/>
              </a:rPr>
              <a:t>알고리즘은 그래프 탐색 기반의 휴리스틱 알고리즘으로</a:t>
            </a:r>
            <a:r>
              <a:rPr lang="en-US" altLang="ko-KR" sz="1400" dirty="0">
                <a:latin typeface="Söhne"/>
              </a:rPr>
              <a:t>, </a:t>
            </a:r>
            <a:r>
              <a:rPr lang="ko-KR" altLang="en-US" sz="1400" dirty="0">
                <a:latin typeface="Söhne"/>
              </a:rPr>
              <a:t>시작점에서 목표 지점까지 최단 경로를 찾는 데 사용됩니다</a:t>
            </a:r>
            <a:r>
              <a:rPr lang="en-US" altLang="ko-KR" sz="1400" dirty="0">
                <a:latin typeface="Söhne"/>
              </a:rPr>
              <a:t>. </a:t>
            </a:r>
            <a:r>
              <a:rPr lang="ko-KR" altLang="en-US" sz="1400" dirty="0">
                <a:latin typeface="Söhne"/>
              </a:rPr>
              <a:t>이 알고리즘은 비용 함수와 휴리스틱 함수를 결합하여 가장 비용이 적은 경로를 선택합니다</a:t>
            </a:r>
            <a:r>
              <a:rPr lang="en-US" altLang="ko-KR" sz="1400" dirty="0">
                <a:latin typeface="Söhne"/>
              </a:rPr>
              <a:t>. RRT*</a:t>
            </a:r>
            <a:r>
              <a:rPr lang="ko-KR" altLang="en-US" sz="1400" dirty="0">
                <a:latin typeface="Söhne"/>
              </a:rPr>
              <a:t>에서 생성된 그래프를 최적화하고 더 빠른 경로를 찾는 데 활용됩니다</a:t>
            </a:r>
            <a:r>
              <a:rPr lang="en-US" altLang="ko-KR" sz="1400" dirty="0">
                <a:latin typeface="Söhne"/>
              </a:rPr>
              <a:t>.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F(n) = g(n) + h(n)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*</a:t>
            </a:r>
            <a:r>
              <a:rPr lang="ko-KR" altLang="en-US" sz="1400" dirty="0">
                <a:latin typeface="Söhne"/>
              </a:rPr>
              <a:t>유클리드 거리 </a:t>
            </a:r>
            <a:r>
              <a:rPr lang="en-US" altLang="ko-KR" sz="1400" dirty="0">
                <a:latin typeface="Söhne"/>
              </a:rPr>
              <a:t>:</a:t>
            </a:r>
            <a:r>
              <a:rPr lang="ko-KR" altLang="en-US" sz="1400" dirty="0">
                <a:latin typeface="Söhne"/>
              </a:rPr>
              <a:t>두 노드 간의 직선거리</a:t>
            </a:r>
            <a:br>
              <a:rPr lang="en-US" altLang="ko-KR" sz="1400" dirty="0">
                <a:latin typeface="Söhne"/>
              </a:rPr>
            </a:b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Branch &amp; Bound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Branch &amp; Bound</a:t>
            </a:r>
            <a:r>
              <a:rPr lang="ko-KR" altLang="en-US" sz="1400" dirty="0">
                <a:latin typeface="Söhne"/>
              </a:rPr>
              <a:t>는 조합 최적화 문제에서 최적해를 찾기 위해 사용하는 방법입니다</a:t>
            </a:r>
            <a:r>
              <a:rPr lang="en-US" altLang="ko-KR" sz="1400" dirty="0">
                <a:latin typeface="Söhne"/>
              </a:rPr>
              <a:t>. </a:t>
            </a:r>
            <a:r>
              <a:rPr lang="ko-KR" altLang="en-US" sz="1400" dirty="0">
                <a:latin typeface="Söhne"/>
              </a:rPr>
              <a:t>이 알고리즘은 가능한 모든 경로를 탐색하지 않고 효율적으로 최적 경로를 찾아냅니다</a:t>
            </a:r>
            <a:r>
              <a:rPr lang="en-US" altLang="ko-KR" sz="1400" dirty="0">
                <a:latin typeface="Söhne"/>
              </a:rPr>
              <a:t>.</a:t>
            </a:r>
            <a:r>
              <a:rPr lang="ko-KR" altLang="en-US" sz="1400" dirty="0">
                <a:latin typeface="Söhne"/>
              </a:rPr>
              <a:t> 이 방법은 경로를 여러 가지로 나누어 보고</a:t>
            </a:r>
            <a:r>
              <a:rPr lang="en-US" altLang="ko-KR" sz="1400" dirty="0">
                <a:latin typeface="Söhne"/>
              </a:rPr>
              <a:t>(Branch) </a:t>
            </a:r>
            <a:r>
              <a:rPr lang="ko-KR" altLang="en-US" sz="1400" dirty="0">
                <a:latin typeface="Söhne"/>
              </a:rPr>
              <a:t>최적 해가 될 수 없는 경로는 미리 차단</a:t>
            </a:r>
            <a:r>
              <a:rPr lang="en-US" altLang="ko-KR" sz="1400" dirty="0">
                <a:latin typeface="Söhne"/>
              </a:rPr>
              <a:t>(Bound)</a:t>
            </a:r>
            <a:r>
              <a:rPr lang="ko-KR" altLang="en-US" sz="1400" dirty="0">
                <a:latin typeface="Söhne"/>
              </a:rPr>
              <a:t>합니다</a:t>
            </a:r>
            <a:r>
              <a:rPr lang="en-US" altLang="ko-KR" sz="1400" dirty="0"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99724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0" y="47025"/>
            <a:ext cx="3550023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F0AAD-45A1-7F94-A50C-B97E2E38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85" y="651252"/>
            <a:ext cx="6658832" cy="5338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C1786-8926-F7C0-10D8-B072FBE09D4F}"/>
              </a:ext>
            </a:extLst>
          </p:cNvPr>
          <p:cNvSpPr txBox="1"/>
          <p:nvPr/>
        </p:nvSpPr>
        <p:spPr>
          <a:xfrm>
            <a:off x="7183002" y="651252"/>
            <a:ext cx="45233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RRT* </a:t>
            </a:r>
            <a:r>
              <a:rPr lang="ko-KR" altLang="en-US" sz="1400" dirty="0">
                <a:latin typeface="Söhne"/>
              </a:rPr>
              <a:t>알고리즘의 </a:t>
            </a:r>
            <a:r>
              <a:rPr lang="ko-KR" altLang="en-US" sz="1400" dirty="0" err="1">
                <a:latin typeface="Söhne"/>
              </a:rPr>
              <a:t>부모노드</a:t>
            </a:r>
            <a:r>
              <a:rPr lang="ko-KR" altLang="en-US" sz="1400" dirty="0">
                <a:latin typeface="Söhne"/>
              </a:rPr>
              <a:t> 재선정</a:t>
            </a:r>
            <a:r>
              <a:rPr lang="en-US" altLang="ko-KR" sz="1400" dirty="0">
                <a:latin typeface="Söhne"/>
              </a:rPr>
              <a:t>, </a:t>
            </a:r>
            <a:r>
              <a:rPr lang="ko-KR" altLang="en-US" sz="1400" dirty="0">
                <a:latin typeface="Söhne"/>
              </a:rPr>
              <a:t>트리의 재구성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 err="1">
                <a:latin typeface="Söhne"/>
              </a:rPr>
              <a:t>update_children</a:t>
            </a:r>
            <a:r>
              <a:rPr lang="en-US" altLang="ko-KR" sz="1400" dirty="0">
                <a:latin typeface="Söhne"/>
              </a:rPr>
              <a:t>(node)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- </a:t>
            </a:r>
            <a:r>
              <a:rPr lang="ko-KR" altLang="en-US" sz="1400" dirty="0">
                <a:latin typeface="Söhne"/>
              </a:rPr>
              <a:t>주어진 노드의 자식 노드들의 비용을 재귀적으로    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   </a:t>
            </a:r>
            <a:r>
              <a:rPr lang="ko-KR" altLang="en-US" sz="1400" dirty="0">
                <a:latin typeface="Söhne"/>
              </a:rPr>
              <a:t>업데이트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 err="1">
                <a:latin typeface="Söhne"/>
              </a:rPr>
              <a:t>find_proximal_node</a:t>
            </a:r>
            <a:r>
              <a:rPr lang="en-US" altLang="ko-KR" sz="1400" dirty="0">
                <a:latin typeface="Söhne"/>
              </a:rPr>
              <a:t>(</a:t>
            </a:r>
            <a:r>
              <a:rPr lang="en-US" altLang="ko-KR" sz="1400" dirty="0" err="1">
                <a:latin typeface="Söhne"/>
              </a:rPr>
              <a:t>new_node</a:t>
            </a:r>
            <a:r>
              <a:rPr lang="en-US" altLang="ko-KR" sz="1400" dirty="0">
                <a:latin typeface="Söhne"/>
              </a:rPr>
              <a:t>, </a:t>
            </a:r>
            <a:r>
              <a:rPr lang="en-US" altLang="ko-KR" sz="1400" dirty="0" err="1">
                <a:latin typeface="Söhne"/>
              </a:rPr>
              <a:t>node_list</a:t>
            </a:r>
            <a:r>
              <a:rPr lang="en-US" altLang="ko-KR" sz="1400" dirty="0">
                <a:latin typeface="Söhne"/>
              </a:rPr>
              <a:t>)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- </a:t>
            </a:r>
            <a:r>
              <a:rPr lang="en-US" altLang="ko-KR" sz="1400" dirty="0" err="1">
                <a:latin typeface="Söhne"/>
              </a:rPr>
              <a:t>new_node</a:t>
            </a:r>
            <a:r>
              <a:rPr lang="ko-KR" altLang="en-US" sz="1400" dirty="0">
                <a:latin typeface="Söhne"/>
              </a:rPr>
              <a:t>의 부모 노드를 최적화된 방식으로 선택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- </a:t>
            </a:r>
            <a:r>
              <a:rPr lang="ko-KR" altLang="en-US" sz="1400" dirty="0">
                <a:latin typeface="Söhne"/>
              </a:rPr>
              <a:t>누적비용 </a:t>
            </a:r>
            <a:r>
              <a:rPr lang="en-US" altLang="ko-KR" sz="1400" dirty="0">
                <a:latin typeface="Söhne"/>
              </a:rPr>
              <a:t>+ </a:t>
            </a:r>
            <a:r>
              <a:rPr lang="ko-KR" altLang="en-US" sz="1400" dirty="0">
                <a:latin typeface="Söhne"/>
              </a:rPr>
              <a:t>거리비용 과 </a:t>
            </a:r>
            <a:r>
              <a:rPr lang="en-US" altLang="ko-KR" sz="1400" dirty="0" err="1">
                <a:latin typeface="Söhne"/>
              </a:rPr>
              <a:t>new_node</a:t>
            </a:r>
            <a:r>
              <a:rPr lang="ko-KR" altLang="en-US" sz="1400" dirty="0">
                <a:latin typeface="Söhne"/>
              </a:rPr>
              <a:t>의 비용 비교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 err="1">
                <a:latin typeface="Söhne"/>
              </a:rPr>
              <a:t>rewire_nodes</a:t>
            </a:r>
            <a:r>
              <a:rPr lang="en-US" altLang="ko-KR" sz="1400" dirty="0">
                <a:latin typeface="Söhne"/>
              </a:rPr>
              <a:t>(</a:t>
            </a:r>
            <a:r>
              <a:rPr lang="en-US" altLang="ko-KR" sz="1400" dirty="0" err="1">
                <a:latin typeface="Söhne"/>
              </a:rPr>
              <a:t>new_node</a:t>
            </a:r>
            <a:r>
              <a:rPr lang="en-US" altLang="ko-KR" sz="1400" dirty="0">
                <a:latin typeface="Söhne"/>
              </a:rPr>
              <a:t>, </a:t>
            </a:r>
            <a:r>
              <a:rPr lang="en-US" altLang="ko-KR" sz="1400" dirty="0" err="1">
                <a:latin typeface="Söhne"/>
              </a:rPr>
              <a:t>node_list</a:t>
            </a:r>
            <a:r>
              <a:rPr lang="en-US" altLang="ko-KR" sz="1400" dirty="0">
                <a:latin typeface="Söhne"/>
              </a:rPr>
              <a:t>)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- </a:t>
            </a:r>
            <a:r>
              <a:rPr lang="en-US" altLang="ko-KR" sz="1400" dirty="0" err="1">
                <a:latin typeface="Söhne"/>
              </a:rPr>
              <a:t>new_node</a:t>
            </a:r>
            <a:r>
              <a:rPr lang="en-US" altLang="ko-KR" sz="1400" dirty="0">
                <a:latin typeface="Söhne"/>
              </a:rPr>
              <a:t>  </a:t>
            </a:r>
            <a:r>
              <a:rPr lang="ko-KR" altLang="en-US" sz="1400" dirty="0">
                <a:latin typeface="Söhne"/>
              </a:rPr>
              <a:t>근처의 기존 노드들이 더 최적화 된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 </a:t>
            </a:r>
            <a:r>
              <a:rPr lang="ko-KR" altLang="en-US" sz="1400" dirty="0">
                <a:latin typeface="Söhne"/>
              </a:rPr>
              <a:t> 경로를 사용하도록 </a:t>
            </a:r>
            <a:r>
              <a:rPr lang="ko-KR" altLang="en-US" sz="1400" dirty="0" err="1">
                <a:latin typeface="Söhne"/>
              </a:rPr>
              <a:t>재연결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4276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1" y="81861"/>
            <a:ext cx="2800754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7669DD-ABE3-60F7-CEAE-51D07C27A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4" y="634641"/>
            <a:ext cx="6725665" cy="5695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7A827-86F3-8B10-692B-F45ACB952110}"/>
              </a:ext>
            </a:extLst>
          </p:cNvPr>
          <p:cNvSpPr txBox="1"/>
          <p:nvPr/>
        </p:nvSpPr>
        <p:spPr>
          <a:xfrm>
            <a:off x="7183002" y="651252"/>
            <a:ext cx="45233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öhne"/>
              </a:rPr>
              <a:t>새로운 노드 추가 및 목표 도달 확인 최종 경로 강조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 err="1">
                <a:latin typeface="Söhne"/>
              </a:rPr>
              <a:t>add_new_node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- </a:t>
            </a:r>
            <a:r>
              <a:rPr lang="ko-KR" altLang="en-US" sz="1400" dirty="0">
                <a:latin typeface="Söhne"/>
              </a:rPr>
              <a:t>충돌 없이 새로운 노드를 </a:t>
            </a:r>
            <a:r>
              <a:rPr lang="en-US" altLang="ko-KR" sz="1400" dirty="0">
                <a:latin typeface="Söhne"/>
              </a:rPr>
              <a:t>RRT* </a:t>
            </a:r>
            <a:r>
              <a:rPr lang="ko-KR" altLang="en-US" sz="1400" dirty="0">
                <a:latin typeface="Söhne"/>
              </a:rPr>
              <a:t>트리에 추가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 err="1">
                <a:latin typeface="Söhne"/>
              </a:rPr>
              <a:t>target_reached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- </a:t>
            </a:r>
            <a:r>
              <a:rPr lang="ko-KR" altLang="en-US" sz="1400" dirty="0">
                <a:latin typeface="Söhne"/>
              </a:rPr>
              <a:t>마지막으로 추가된 노드가 목표 지점에 도달했는지 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</a:t>
            </a:r>
            <a:r>
              <a:rPr lang="ko-KR" altLang="en-US" sz="1400" dirty="0">
                <a:latin typeface="Söhne"/>
              </a:rPr>
              <a:t>확인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 err="1">
                <a:latin typeface="Söhne"/>
              </a:rPr>
              <a:t>display_final_path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- </a:t>
            </a:r>
            <a:r>
              <a:rPr lang="ko-KR" altLang="en-US" sz="1400" dirty="0">
                <a:latin typeface="Söhne"/>
              </a:rPr>
              <a:t>시작 노드에서 목표 노드까지의 최종 경로를 강조</a:t>
            </a:r>
            <a:endParaRPr lang="en-US" altLang="ko-KR" sz="1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1096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1" y="81861"/>
            <a:ext cx="2800754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A40418-1F77-81B0-B8CC-3BF6CC9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0" y="653882"/>
            <a:ext cx="6540132" cy="5516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1DD40-E5E4-8C65-15FC-F75D480C76B1}"/>
              </a:ext>
            </a:extLst>
          </p:cNvPr>
          <p:cNvSpPr txBox="1"/>
          <p:nvPr/>
        </p:nvSpPr>
        <p:spPr>
          <a:xfrm>
            <a:off x="7183002" y="651252"/>
            <a:ext cx="4523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A* </a:t>
            </a:r>
            <a:r>
              <a:rPr lang="ko-KR" altLang="en-US" sz="1400" dirty="0">
                <a:latin typeface="Söhne"/>
              </a:rPr>
              <a:t>알고리즘 적용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 err="1">
                <a:latin typeface="Söhne"/>
              </a:rPr>
              <a:t>a_star_algorithm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- A*</a:t>
            </a:r>
            <a:r>
              <a:rPr lang="ko-KR" altLang="en-US" sz="1400" dirty="0">
                <a:latin typeface="Söhne"/>
              </a:rPr>
              <a:t> 알고리즘을 통해 시작 노드에서 </a:t>
            </a:r>
            <a:r>
              <a:rPr lang="ko-KR" altLang="en-US" sz="1400" dirty="0" err="1">
                <a:latin typeface="Söhne"/>
              </a:rPr>
              <a:t>목표노드로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    최적 경로를 찾는다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  * </a:t>
            </a:r>
            <a:r>
              <a:rPr lang="en-US" altLang="ko-KR" sz="1400" dirty="0" err="1">
                <a:latin typeface="Söhne"/>
              </a:rPr>
              <a:t>g_score</a:t>
            </a:r>
            <a:r>
              <a:rPr lang="en-US" altLang="ko-KR" sz="1400" dirty="0">
                <a:latin typeface="Söhne"/>
              </a:rPr>
              <a:t> : </a:t>
            </a:r>
            <a:r>
              <a:rPr lang="ko-KR" altLang="en-US" sz="1400" dirty="0" err="1">
                <a:latin typeface="Söhne"/>
              </a:rPr>
              <a:t>시작노드에서</a:t>
            </a:r>
            <a:r>
              <a:rPr lang="ko-KR" altLang="en-US" sz="1400" dirty="0">
                <a:latin typeface="Söhne"/>
              </a:rPr>
              <a:t> 각 노드까지의 실제거리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     </a:t>
            </a:r>
            <a:r>
              <a:rPr lang="en-US" altLang="ko-KR" sz="1400" dirty="0" err="1">
                <a:latin typeface="Söhne"/>
              </a:rPr>
              <a:t>f_socre</a:t>
            </a:r>
            <a:r>
              <a:rPr lang="en-US" altLang="ko-KR" sz="1400" dirty="0">
                <a:latin typeface="Söhne"/>
              </a:rPr>
              <a:t> : </a:t>
            </a:r>
            <a:r>
              <a:rPr lang="en-US" altLang="ko-KR" sz="1400" dirty="0" err="1">
                <a:latin typeface="Söhne"/>
              </a:rPr>
              <a:t>g_score</a:t>
            </a:r>
            <a:r>
              <a:rPr lang="ko-KR" altLang="en-US" sz="1400" dirty="0">
                <a:latin typeface="Söhne"/>
              </a:rPr>
              <a:t>와 휴리스틱 거리의 합</a:t>
            </a:r>
            <a:br>
              <a:rPr lang="en-US" altLang="ko-KR" sz="1400" dirty="0">
                <a:latin typeface="Söhne"/>
              </a:rPr>
            </a:br>
            <a:endParaRPr lang="en-US" altLang="ko-KR" sz="1400" dirty="0">
              <a:latin typeface="Söhne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CB16FE-8B6D-5190-674D-5607C5278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114" y="3297938"/>
            <a:ext cx="486911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5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1" y="81861"/>
            <a:ext cx="2800754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B0622-F3F7-9593-B890-8877E6E9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39" y="597193"/>
            <a:ext cx="6827108" cy="574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E9F82-EBCF-0993-D7DE-87D052404AA1}"/>
              </a:ext>
            </a:extLst>
          </p:cNvPr>
          <p:cNvSpPr txBox="1"/>
          <p:nvPr/>
        </p:nvSpPr>
        <p:spPr>
          <a:xfrm>
            <a:off x="7183002" y="651252"/>
            <a:ext cx="45233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öhne"/>
              </a:rPr>
              <a:t>최종 실행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 err="1">
                <a:latin typeface="Söhne"/>
              </a:rPr>
              <a:t>display_optimal_path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- </a:t>
            </a:r>
            <a:r>
              <a:rPr lang="en-US" altLang="ko-KR" sz="1400" dirty="0" err="1">
                <a:latin typeface="Söhne"/>
              </a:rPr>
              <a:t>came_from</a:t>
            </a:r>
            <a:r>
              <a:rPr lang="ko-KR" altLang="en-US" sz="1400" dirty="0">
                <a:latin typeface="Söhne"/>
              </a:rPr>
              <a:t> </a:t>
            </a:r>
            <a:r>
              <a:rPr lang="en-US" altLang="ko-KR" sz="1400" dirty="0" err="1">
                <a:latin typeface="Söhne"/>
              </a:rPr>
              <a:t>dic</a:t>
            </a:r>
            <a:r>
              <a:rPr lang="ko-KR" altLang="en-US" sz="1400" dirty="0">
                <a:latin typeface="Söhne"/>
              </a:rPr>
              <a:t>에 저장된 경로 정보를 따라 최적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  </a:t>
            </a:r>
            <a:r>
              <a:rPr lang="ko-KR" altLang="en-US" sz="1400" dirty="0">
                <a:latin typeface="Söhne"/>
              </a:rPr>
              <a:t>경로를 녹색으로 표시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 err="1">
                <a:latin typeface="Söhne"/>
              </a:rPr>
              <a:t>rrt_stat_with_a_star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- </a:t>
            </a:r>
            <a:r>
              <a:rPr lang="en-US" altLang="ko-KR" sz="1400" dirty="0" err="1">
                <a:latin typeface="Söhne"/>
              </a:rPr>
              <a:t>rrt</a:t>
            </a:r>
            <a:r>
              <a:rPr lang="en-US" altLang="ko-KR" sz="1400" dirty="0">
                <a:latin typeface="Söhne"/>
              </a:rPr>
              <a:t>*</a:t>
            </a:r>
            <a:r>
              <a:rPr lang="ko-KR" altLang="en-US" sz="1400" dirty="0">
                <a:latin typeface="Söhne"/>
              </a:rPr>
              <a:t>를 통해 그래프들을 생성 후 </a:t>
            </a:r>
            <a:r>
              <a:rPr lang="en-US" altLang="ko-KR" sz="1400" dirty="0">
                <a:latin typeface="Söhne"/>
              </a:rPr>
              <a:t>A* </a:t>
            </a:r>
            <a:r>
              <a:rPr lang="ko-KR" altLang="en-US" sz="1400" dirty="0">
                <a:latin typeface="Söhne"/>
              </a:rPr>
              <a:t>알고리즘을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  </a:t>
            </a:r>
            <a:r>
              <a:rPr lang="ko-KR" altLang="en-US" sz="1400" dirty="0">
                <a:latin typeface="Söhne"/>
              </a:rPr>
              <a:t>  사용하여 생성된 그래프 상에서 최적의 경로 찾기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main</a:t>
            </a:r>
            <a:r>
              <a:rPr lang="ko-KR" altLang="en-US" sz="1400" dirty="0">
                <a:latin typeface="Söhne"/>
              </a:rPr>
              <a:t> </a:t>
            </a:r>
            <a:r>
              <a:rPr lang="en-US" altLang="ko-KR" sz="1400" dirty="0">
                <a:latin typeface="Söhne"/>
              </a:rPr>
              <a:t>loop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  </a:t>
            </a:r>
            <a:r>
              <a:rPr lang="en-US" altLang="ko-KR" sz="1400" dirty="0">
                <a:latin typeface="Söhne"/>
              </a:rPr>
              <a:t>-</a:t>
            </a:r>
            <a:r>
              <a:rPr lang="ko-KR" altLang="en-US" sz="1400" dirty="0">
                <a:latin typeface="Söhne"/>
              </a:rPr>
              <a:t> 최종 실행을 위한 </a:t>
            </a:r>
            <a:r>
              <a:rPr lang="en-US" altLang="ko-KR" sz="1400" dirty="0" err="1">
                <a:latin typeface="Söhne"/>
              </a:rPr>
              <a:t>pygame</a:t>
            </a:r>
            <a:r>
              <a:rPr lang="en-US" altLang="ko-KR" sz="1400" dirty="0">
                <a:latin typeface="Söhne"/>
              </a:rPr>
              <a:t> </a:t>
            </a:r>
            <a:r>
              <a:rPr lang="ko-KR" altLang="en-US" sz="1400" dirty="0">
                <a:latin typeface="Söhne"/>
              </a:rPr>
              <a:t>설정</a:t>
            </a:r>
            <a:endParaRPr lang="en-US" altLang="ko-KR" sz="1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9293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1" y="81861"/>
            <a:ext cx="2800754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8E558-2611-000C-82BD-2AF0BD35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5" y="750084"/>
            <a:ext cx="3031526" cy="31173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DFD0C8-E795-A96B-9CB6-C6F1D80D1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098" y="750084"/>
            <a:ext cx="3302739" cy="31173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FCFB80-16CA-7F64-B933-CA715BA86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864" y="750083"/>
            <a:ext cx="3031526" cy="3117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62EF47-48C7-B85C-9922-0145C8FBB0DB}"/>
              </a:ext>
            </a:extLst>
          </p:cNvPr>
          <p:cNvSpPr txBox="1"/>
          <p:nvPr/>
        </p:nvSpPr>
        <p:spPr>
          <a:xfrm>
            <a:off x="539087" y="4180344"/>
            <a:ext cx="104473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öhne"/>
              </a:rPr>
              <a:t>예제 이미지 파일로 진행 시 장애물인식을 잘 못하고 장애물과 충돌이 일어나도 경로로 표시함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-&gt; </a:t>
            </a:r>
            <a:r>
              <a:rPr lang="ko-KR" altLang="en-US" sz="1400" dirty="0">
                <a:latin typeface="Söhne"/>
              </a:rPr>
              <a:t>장애물을 직접 만들어서 실행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öhne"/>
              </a:rPr>
              <a:t>최초 실행 시 </a:t>
            </a:r>
            <a:r>
              <a:rPr lang="en-US" altLang="ko-KR" sz="1400" dirty="0">
                <a:latin typeface="Söhne"/>
              </a:rPr>
              <a:t>1</a:t>
            </a:r>
            <a:r>
              <a:rPr lang="ko-KR" altLang="en-US" sz="1400" dirty="0">
                <a:latin typeface="Söhne"/>
              </a:rPr>
              <a:t>회의 경로만 생성되고 끝남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-&gt; </a:t>
            </a:r>
            <a:r>
              <a:rPr lang="ko-KR" altLang="en-US" sz="1400" dirty="0">
                <a:latin typeface="Söhne"/>
              </a:rPr>
              <a:t>최초 </a:t>
            </a:r>
            <a:r>
              <a:rPr lang="ko-KR" altLang="en-US" sz="1400" dirty="0" err="1">
                <a:latin typeface="Söhne"/>
              </a:rPr>
              <a:t>목표노드에</a:t>
            </a:r>
            <a:r>
              <a:rPr lang="ko-KR" altLang="en-US" sz="1400" dirty="0">
                <a:latin typeface="Söhne"/>
              </a:rPr>
              <a:t> 도착을 해도 지속적으로 그래프 생성하도록 수정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A*</a:t>
            </a:r>
            <a:r>
              <a:rPr lang="ko-KR" altLang="en-US" sz="1400" dirty="0">
                <a:latin typeface="Söhne"/>
              </a:rPr>
              <a:t>와 </a:t>
            </a:r>
            <a:r>
              <a:rPr lang="en-US" altLang="ko-KR" sz="1400" dirty="0">
                <a:latin typeface="Söhne"/>
              </a:rPr>
              <a:t>Branch &amp; Bound </a:t>
            </a:r>
            <a:r>
              <a:rPr lang="ko-KR" altLang="en-US" sz="1400" dirty="0">
                <a:latin typeface="Söhne"/>
              </a:rPr>
              <a:t>를 같은 </a:t>
            </a:r>
            <a:r>
              <a:rPr lang="en-US" altLang="ko-KR" sz="1400" dirty="0">
                <a:latin typeface="Söhne"/>
              </a:rPr>
              <a:t>RRT*</a:t>
            </a:r>
            <a:r>
              <a:rPr lang="ko-KR" altLang="en-US" sz="1400" dirty="0">
                <a:latin typeface="Söhne"/>
              </a:rPr>
              <a:t>를 통한 같은 그래프에서 진행하여 비교하려 했으나 개인 역량 부족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-&gt;Branch &amp; Bound</a:t>
            </a:r>
            <a:r>
              <a:rPr lang="ko-KR" altLang="en-US" sz="1400" dirty="0">
                <a:latin typeface="Söhne"/>
              </a:rPr>
              <a:t>만 따로 진행해보려 했으나 지속적인 오류로 해결방안을 찾지 못함</a:t>
            </a:r>
            <a:endParaRPr lang="en-US" altLang="ko-KR" sz="1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3681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1" y="81861"/>
            <a:ext cx="2800754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529CCF-0C2D-2090-4AA4-3570A2EC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68" y="812388"/>
            <a:ext cx="6972300" cy="232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54554-0A21-B8C9-B34F-B6CD38AE54E8}"/>
              </a:ext>
            </a:extLst>
          </p:cNvPr>
          <p:cNvSpPr txBox="1"/>
          <p:nvPr/>
        </p:nvSpPr>
        <p:spPr>
          <a:xfrm>
            <a:off x="547795" y="3505567"/>
            <a:ext cx="104473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A* </a:t>
            </a:r>
            <a:r>
              <a:rPr lang="ko-KR" altLang="en-US" sz="1400" dirty="0">
                <a:latin typeface="Söhne"/>
              </a:rPr>
              <a:t>알고리즘은 휴리스틱을 기반으로 경로 탐색을 최적화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Branch &amp; Bound</a:t>
            </a:r>
            <a:r>
              <a:rPr lang="ko-KR" altLang="en-US" sz="1400" dirty="0">
                <a:latin typeface="Söhne"/>
              </a:rPr>
              <a:t>는 가능한 모든 경로를 평가하고 가지치기를 통해 최적 해를 찾는 방법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두 알고리즘은 문제에 따라 적합한 경우가 다르므로 상황에 맞춰 선택해야 합니다</a:t>
            </a:r>
            <a:r>
              <a:rPr lang="en-US" altLang="ko-KR" sz="1400" dirty="0">
                <a:latin typeface="Söhne"/>
              </a:rPr>
              <a:t>. 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A*</a:t>
            </a:r>
            <a:r>
              <a:rPr lang="ko-KR" altLang="en-US" sz="1400" dirty="0">
                <a:latin typeface="Söhne"/>
              </a:rPr>
              <a:t>는 복잡한 경로 탐색에 적합하고</a:t>
            </a:r>
            <a:r>
              <a:rPr lang="en-US" altLang="ko-KR" sz="1400" dirty="0">
                <a:latin typeface="Söhne"/>
              </a:rPr>
              <a:t>, Branch &amp; Bound</a:t>
            </a:r>
            <a:r>
              <a:rPr lang="ko-KR" altLang="en-US" sz="1400" dirty="0">
                <a:latin typeface="Söhne"/>
              </a:rPr>
              <a:t>는 조합 최적화 문제에 유리합니다</a:t>
            </a:r>
            <a:r>
              <a:rPr lang="en-US" altLang="ko-KR" sz="1400" dirty="0">
                <a:latin typeface="Söhne"/>
              </a:rPr>
              <a:t>.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ex)</a:t>
            </a:r>
            <a:r>
              <a:rPr lang="ko-KR" altLang="en-US" sz="1400" dirty="0">
                <a:latin typeface="Söhne"/>
              </a:rPr>
              <a:t>배낭 문제</a:t>
            </a:r>
            <a:r>
              <a:rPr lang="en-US" altLang="ko-KR" sz="1400" dirty="0">
                <a:latin typeface="Söhne"/>
              </a:rPr>
              <a:t>, TSP, </a:t>
            </a:r>
            <a:r>
              <a:rPr lang="ko-KR" altLang="en-US" sz="1400" dirty="0">
                <a:latin typeface="Söhne"/>
              </a:rPr>
              <a:t>배차 문제 등</a:t>
            </a:r>
            <a:endParaRPr lang="en-US" altLang="ko-KR" sz="1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1015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3970</TotalTime>
  <Words>660</Words>
  <Application>Microsoft Office PowerPoint</Application>
  <PresentationFormat>와이드스크린</PresentationFormat>
  <Paragraphs>40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Söhne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진호 유</cp:lastModifiedBy>
  <cp:revision>99</cp:revision>
  <dcterms:created xsi:type="dcterms:W3CDTF">2023-12-11T13:35:49Z</dcterms:created>
  <dcterms:modified xsi:type="dcterms:W3CDTF">2024-11-05T09:05:24Z</dcterms:modified>
</cp:coreProperties>
</file>